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7" r:id="rId11"/>
    <p:sldId id="268" r:id="rId12"/>
    <p:sldId id="269" r:id="rId13"/>
    <p:sldId id="270" r:id="rId14"/>
    <p:sldId id="271" r:id="rId15"/>
    <p:sldId id="272" r:id="rId16"/>
    <p:sldId id="311" r:id="rId17"/>
    <p:sldId id="312" r:id="rId18"/>
    <p:sldId id="258" r:id="rId19"/>
    <p:sldId id="276" r:id="rId20"/>
    <p:sldId id="277" r:id="rId21"/>
    <p:sldId id="278" r:id="rId22"/>
    <p:sldId id="279" r:id="rId23"/>
    <p:sldId id="281" r:id="rId24"/>
    <p:sldId id="298" r:id="rId25"/>
    <p:sldId id="282" r:id="rId26"/>
    <p:sldId id="283" r:id="rId27"/>
    <p:sldId id="284" r:id="rId28"/>
    <p:sldId id="285" r:id="rId29"/>
    <p:sldId id="286" r:id="rId30"/>
    <p:sldId id="290" r:id="rId31"/>
    <p:sldId id="287" r:id="rId32"/>
    <p:sldId id="288" r:id="rId33"/>
    <p:sldId id="289" r:id="rId34"/>
    <p:sldId id="297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00" autoAdjust="0"/>
    <p:restoredTop sz="86400" autoAdjust="0"/>
  </p:normalViewPr>
  <p:slideViewPr>
    <p:cSldViewPr>
      <p:cViewPr>
        <p:scale>
          <a:sx n="70" d="100"/>
          <a:sy n="70" d="100"/>
        </p:scale>
        <p:origin x="-894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050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E8 Integrated with Binary, Octonions, Particles, Wolfram’s New Kind of Science (NKS), and the Periodic Table of Elements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1266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6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7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8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9" name="AutoShape 11"/>
          <p:cNvCxnSpPr>
            <a:cxnSpLocks noChangeShapeType="1"/>
          </p:cNvCxnSpPr>
          <p:nvPr/>
        </p:nvCxnSpPr>
        <p:spPr bwMode="auto">
          <a:xfrm rot="16200000" flipH="1">
            <a:off x="2095500" y="647700"/>
            <a:ext cx="838200" cy="1524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grpSp>
        <p:nvGrpSpPr>
          <p:cNvPr id="25" name="Group 24"/>
          <p:cNvGrpSpPr/>
          <p:nvPr/>
        </p:nvGrpSpPr>
        <p:grpSpPr>
          <a:xfrm>
            <a:off x="2895600" y="1143000"/>
            <a:ext cx="2895600" cy="3543300"/>
            <a:chOff x="2895600" y="1143000"/>
            <a:chExt cx="2895600" cy="3543300"/>
          </a:xfrm>
        </p:grpSpPr>
        <p:pic>
          <p:nvPicPr>
            <p:cNvPr id="11278" name="Picture 25" descr="Pascal-f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895600" y="2514600"/>
              <a:ext cx="2895600" cy="2171700"/>
            </a:xfrm>
            <a:prstGeom prst="rect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</p:spPr>
        </p:pic>
        <p:cxnSp>
          <p:nvCxnSpPr>
            <p:cNvPr id="27" name="AutoShape 15"/>
            <p:cNvCxnSpPr>
              <a:cxnSpLocks noChangeShapeType="1"/>
            </p:cNvCxnSpPr>
            <p:nvPr/>
          </p:nvCxnSpPr>
          <p:spPr bwMode="auto">
            <a:xfrm rot="16200000" flipH="1">
              <a:off x="2628746" y="1790854"/>
              <a:ext cx="2514908" cy="1219200"/>
            </a:xfrm>
            <a:prstGeom prst="curvedConnector3">
              <a:avLst>
                <a:gd name="adj1" fmla="val 50000"/>
              </a:avLst>
            </a:prstGeom>
            <a:noFill/>
            <a:ln w="44450">
              <a:solidFill>
                <a:srgbClr val="92D050"/>
              </a:solidFill>
              <a:round/>
              <a:headEnd/>
              <a:tailEnd type="arrow" w="med" len="med"/>
            </a:ln>
          </p:spPr>
        </p:cxnSp>
      </p:grpSp>
      <p:sp>
        <p:nvSpPr>
          <p:cNvPr id="11277" name="Rectangle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E8, Binary and the Pascal Triangle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2290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6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7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8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6" name="AutoShape 11"/>
          <p:cNvCxnSpPr>
            <a:cxnSpLocks noChangeShapeType="1"/>
          </p:cNvCxnSpPr>
          <p:nvPr/>
        </p:nvCxnSpPr>
        <p:spPr bwMode="auto">
          <a:xfrm rot="5400000" flipH="1" flipV="1">
            <a:off x="2286000" y="609600"/>
            <a:ext cx="838200" cy="228600"/>
          </a:xfrm>
          <a:prstGeom prst="curvedConnector3">
            <a:avLst>
              <a:gd name="adj1" fmla="val 51139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sp>
        <p:nvSpPr>
          <p:cNvPr id="12300" name="Rectang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E8 and the Lisi extended Standard Model (eSM) Particle  Assignments</a:t>
            </a:r>
          </a:p>
        </p:txBody>
      </p:sp>
      <p:grpSp>
        <p:nvGrpSpPr>
          <p:cNvPr id="12301" name="Group 13"/>
          <p:cNvGrpSpPr>
            <a:grpSpLocks/>
          </p:cNvGrpSpPr>
          <p:nvPr/>
        </p:nvGrpSpPr>
        <p:grpSpPr bwMode="auto">
          <a:xfrm>
            <a:off x="76200" y="304800"/>
            <a:ext cx="8951913" cy="6284913"/>
            <a:chOff x="76200" y="304800"/>
            <a:chExt cx="8952140" cy="6285002"/>
          </a:xfrm>
        </p:grpSpPr>
        <p:pic>
          <p:nvPicPr>
            <p:cNvPr id="12302" name="Picture 25" descr="ParticlePatterns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5181600"/>
              <a:ext cx="8952140" cy="1408202"/>
            </a:xfrm>
            <a:prstGeom prst="rect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</p:spPr>
        </p:pic>
        <p:cxnSp>
          <p:nvCxnSpPr>
            <p:cNvPr id="27" name="AutoShape 15"/>
            <p:cNvCxnSpPr>
              <a:cxnSpLocks noChangeShapeType="1"/>
            </p:cNvCxnSpPr>
            <p:nvPr/>
          </p:nvCxnSpPr>
          <p:spPr bwMode="auto">
            <a:xfrm rot="16200000" flipH="1">
              <a:off x="2133600" y="1066799"/>
              <a:ext cx="6096000" cy="4572001"/>
            </a:xfrm>
            <a:prstGeom prst="curvedConnector3">
              <a:avLst>
                <a:gd name="adj1" fmla="val 50000"/>
              </a:avLst>
            </a:prstGeom>
            <a:noFill/>
            <a:ln w="44450">
              <a:solidFill>
                <a:srgbClr val="92D05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3314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5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6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7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AutoShape 11"/>
          <p:cNvCxnSpPr>
            <a:cxnSpLocks noChangeShapeType="1"/>
          </p:cNvCxnSpPr>
          <p:nvPr/>
        </p:nvCxnSpPr>
        <p:spPr bwMode="auto">
          <a:xfrm rot="5400000">
            <a:off x="2476500" y="419100"/>
            <a:ext cx="457200" cy="76200"/>
          </a:xfrm>
          <a:prstGeom prst="curvedConnector3">
            <a:avLst>
              <a:gd name="adj1" fmla="val 1042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sp>
        <p:nvSpPr>
          <p:cNvPr id="13324" name="Rectang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Bitwise Quantum Particle Assignments</a:t>
            </a:r>
          </a:p>
        </p:txBody>
      </p:sp>
      <p:pic>
        <p:nvPicPr>
          <p:cNvPr id="13325" name="Picture 26" descr="ParticlePattern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181600"/>
            <a:ext cx="8951913" cy="1408113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cxnSp>
        <p:nvCxnSpPr>
          <p:cNvPr id="28" name="AutoShape 14"/>
          <p:cNvCxnSpPr>
            <a:cxnSpLocks noChangeShapeType="1"/>
          </p:cNvCxnSpPr>
          <p:nvPr/>
        </p:nvCxnSpPr>
        <p:spPr bwMode="auto">
          <a:xfrm rot="16200000" flipH="1">
            <a:off x="1943100" y="1485900"/>
            <a:ext cx="4876800" cy="32766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4338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6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7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8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AutoShape 11"/>
          <p:cNvCxnSpPr>
            <a:cxnSpLocks noChangeShapeType="1"/>
          </p:cNvCxnSpPr>
          <p:nvPr/>
        </p:nvCxnSpPr>
        <p:spPr bwMode="auto">
          <a:xfrm>
            <a:off x="2590800" y="228600"/>
            <a:ext cx="762000" cy="304800"/>
          </a:xfrm>
          <a:prstGeom prst="curvedConnector3">
            <a:avLst>
              <a:gd name="adj1" fmla="val 47880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sp>
        <p:nvSpPr>
          <p:cNvPr id="14348" name="Rectang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E8 Algebra Roots (+/- 120)</a:t>
            </a:r>
          </a:p>
        </p:txBody>
      </p: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4038600" y="762000"/>
            <a:ext cx="4762500" cy="1485900"/>
            <a:chOff x="4038600" y="762000"/>
            <a:chExt cx="4762500" cy="1485900"/>
          </a:xfrm>
        </p:grpSpPr>
        <p:pic>
          <p:nvPicPr>
            <p:cNvPr id="14350" name="Picture 26" descr="DynkDiag.svg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8600" y="1143000"/>
              <a:ext cx="4762500" cy="11049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  <a:miter lim="800000"/>
              <a:headEnd/>
              <a:tailEnd/>
            </a:ln>
          </p:spPr>
        </p:pic>
        <p:cxnSp>
          <p:nvCxnSpPr>
            <p:cNvPr id="28" name="AutoShape 15"/>
            <p:cNvCxnSpPr>
              <a:cxnSpLocks noChangeShapeType="1"/>
            </p:cNvCxnSpPr>
            <p:nvPr/>
          </p:nvCxnSpPr>
          <p:spPr bwMode="auto">
            <a:xfrm>
              <a:off x="4114800" y="762000"/>
              <a:ext cx="990600" cy="685800"/>
            </a:xfrm>
            <a:prstGeom prst="curvedConnector3">
              <a:avLst>
                <a:gd name="adj1" fmla="val 36223"/>
              </a:avLst>
            </a:prstGeom>
            <a:noFill/>
            <a:ln w="44450">
              <a:solidFill>
                <a:srgbClr val="92D05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5362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3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5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9" name="AutoShape 11"/>
          <p:cNvCxnSpPr>
            <a:cxnSpLocks noChangeShapeType="1"/>
          </p:cNvCxnSpPr>
          <p:nvPr/>
        </p:nvCxnSpPr>
        <p:spPr bwMode="auto">
          <a:xfrm rot="16200000" flipH="1">
            <a:off x="2895600" y="1143000"/>
            <a:ext cx="1600200" cy="3810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sp>
        <p:nvSpPr>
          <p:cNvPr id="15372" name="Rectang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 dirty="0"/>
              <a:t>E8 Roots to Chemical Elements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(- </a:t>
            </a:r>
            <a:r>
              <a:rPr lang="en-US" sz="2800" b="1" dirty="0"/>
              <a:t>are “Anti-Elements”)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6386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7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9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1" name="AutoShape 11"/>
          <p:cNvCxnSpPr>
            <a:cxnSpLocks noChangeShapeType="1"/>
          </p:cNvCxnSpPr>
          <p:nvPr/>
        </p:nvCxnSpPr>
        <p:spPr bwMode="auto">
          <a:xfrm rot="16200000" flipH="1">
            <a:off x="2019300" y="1181100"/>
            <a:ext cx="1066800" cy="2286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cxnSp>
        <p:nvCxnSpPr>
          <p:cNvPr id="63" name="AutoShape 12"/>
          <p:cNvCxnSpPr>
            <a:cxnSpLocks noChangeShapeType="1"/>
          </p:cNvCxnSpPr>
          <p:nvPr/>
        </p:nvCxnSpPr>
        <p:spPr bwMode="auto">
          <a:xfrm rot="16200000" flipH="1">
            <a:off x="2209800" y="533400"/>
            <a:ext cx="1524000" cy="10668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sp>
        <p:nvSpPr>
          <p:cNvPr id="16397" name="Rectangle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Assignment of 256 to NKS CA</a:t>
            </a:r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2895600" y="1828800"/>
            <a:ext cx="6029325" cy="3829050"/>
            <a:chOff x="2895600" y="1828800"/>
            <a:chExt cx="6029325" cy="3829050"/>
          </a:xfrm>
        </p:grpSpPr>
        <p:pic>
          <p:nvPicPr>
            <p:cNvPr id="16399" name="Picture 26" descr="CA1D1init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5400" y="1828800"/>
              <a:ext cx="3819525" cy="3829050"/>
            </a:xfrm>
            <a:prstGeom prst="rect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</p:spPr>
        </p:pic>
        <p:cxnSp>
          <p:nvCxnSpPr>
            <p:cNvPr id="28" name="AutoShape 16"/>
            <p:cNvCxnSpPr>
              <a:cxnSpLocks noChangeShapeType="1"/>
            </p:cNvCxnSpPr>
            <p:nvPr/>
          </p:nvCxnSpPr>
          <p:spPr bwMode="auto">
            <a:xfrm>
              <a:off x="2895600" y="2286000"/>
              <a:ext cx="3886200" cy="2057400"/>
            </a:xfrm>
            <a:prstGeom prst="curvedConnector3">
              <a:avLst>
                <a:gd name="adj1" fmla="val 50000"/>
              </a:avLst>
            </a:prstGeom>
            <a:noFill/>
            <a:ln w="44450">
              <a:solidFill>
                <a:srgbClr val="92D05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7410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7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9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7" name="AutoShape 11"/>
          <p:cNvCxnSpPr>
            <a:cxnSpLocks noChangeShapeType="1"/>
            <a:stCxn id="41" idx="4"/>
          </p:cNvCxnSpPr>
          <p:nvPr/>
        </p:nvCxnSpPr>
        <p:spPr bwMode="auto">
          <a:xfrm rot="16200000" flipH="1">
            <a:off x="2933700" y="876300"/>
            <a:ext cx="1981200" cy="19050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cxnSp>
        <p:nvCxnSpPr>
          <p:cNvPr id="69" name="AutoShape 12"/>
          <p:cNvCxnSpPr>
            <a:cxnSpLocks noChangeShapeType="1"/>
          </p:cNvCxnSpPr>
          <p:nvPr/>
        </p:nvCxnSpPr>
        <p:spPr bwMode="auto">
          <a:xfrm>
            <a:off x="2819400" y="609600"/>
            <a:ext cx="3733800" cy="22098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92D050"/>
            </a:solidFill>
            <a:round/>
            <a:headEnd/>
            <a:tailEnd type="arrow" w="med" len="med"/>
          </a:ln>
        </p:spPr>
      </p:cxnSp>
      <p:sp>
        <p:nvSpPr>
          <p:cNvPr id="39" name="Oval 13"/>
          <p:cNvSpPr/>
          <p:nvPr/>
        </p:nvSpPr>
        <p:spPr>
          <a:xfrm>
            <a:off x="2590800" y="533400"/>
            <a:ext cx="152400" cy="304800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14"/>
          <p:cNvSpPr/>
          <p:nvPr/>
        </p:nvSpPr>
        <p:spPr>
          <a:xfrm>
            <a:off x="2895600" y="533400"/>
            <a:ext cx="152400" cy="304800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3" name="Line 15"/>
          <p:cNvCxnSpPr>
            <a:cxnSpLocks noChangeShapeType="1"/>
            <a:stCxn id="41" idx="0"/>
            <a:endCxn id="39" idx="0"/>
          </p:cNvCxnSpPr>
          <p:nvPr/>
        </p:nvCxnSpPr>
        <p:spPr bwMode="auto">
          <a:xfrm rot="16200000" flipV="1">
            <a:off x="2819400" y="381000"/>
            <a:ext cx="0" cy="3048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</p:spPr>
      </p:cxnSp>
      <p:sp>
        <p:nvSpPr>
          <p:cNvPr id="17424" name="Rectangle 1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 dirty="0"/>
              <a:t>Quantum Particle Symmetries </a:t>
            </a:r>
            <a:r>
              <a:rPr lang="en-US" sz="2800" b="1" dirty="0" smtClean="0"/>
              <a:t>of</a:t>
            </a:r>
            <a:br>
              <a:rPr lang="en-US" sz="2800" b="1" dirty="0" smtClean="0"/>
            </a:br>
            <a:r>
              <a:rPr lang="en-US" sz="2800" b="1" dirty="0" err="1" smtClean="0"/>
              <a:t>Octonions</a:t>
            </a:r>
            <a:endParaRPr lang="en-US" sz="2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7410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7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9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24" name="Rectangle 1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 dirty="0" smtClean="0"/>
              <a:t>28 </a:t>
            </a:r>
            <a:r>
              <a:rPr lang="en-US" sz="2800" b="1" dirty="0" err="1" smtClean="0"/>
              <a:t>Octonion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Fano</a:t>
            </a:r>
            <a:r>
              <a:rPr lang="en-US" sz="2800" b="1" dirty="0" smtClean="0"/>
              <a:t> Plane Triangles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28 </a:t>
            </a:r>
            <a:r>
              <a:rPr lang="en-US" sz="2800" b="1" dirty="0" err="1" smtClean="0"/>
              <a:t>Trott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Quartic</a:t>
            </a:r>
            <a:r>
              <a:rPr lang="en-US" sz="2800" b="1" dirty="0" smtClean="0"/>
              <a:t> and Dual Curve </a:t>
            </a:r>
            <a:r>
              <a:rPr lang="en-US" sz="2800" b="1" dirty="0" err="1" smtClean="0"/>
              <a:t>Bitangents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Electron Orbital Probability Density Legendre Functions</a:t>
            </a:r>
            <a:endParaRPr lang="en-US" sz="2800" b="1" dirty="0"/>
          </a:p>
        </p:txBody>
      </p:sp>
      <p:grpSp>
        <p:nvGrpSpPr>
          <p:cNvPr id="48" name="Group 47"/>
          <p:cNvGrpSpPr/>
          <p:nvPr/>
        </p:nvGrpSpPr>
        <p:grpSpPr>
          <a:xfrm>
            <a:off x="3048000" y="2209800"/>
            <a:ext cx="5943600" cy="4267200"/>
            <a:chOff x="3048000" y="2209800"/>
            <a:chExt cx="5943600" cy="4267200"/>
          </a:xfrm>
        </p:grpSpPr>
        <p:cxnSp>
          <p:nvCxnSpPr>
            <p:cNvPr id="67" name="AutoShape 11"/>
            <p:cNvCxnSpPr>
              <a:cxnSpLocks noChangeShapeType="1"/>
            </p:cNvCxnSpPr>
            <p:nvPr/>
          </p:nvCxnSpPr>
          <p:spPr bwMode="auto">
            <a:xfrm flipV="1">
              <a:off x="3048000" y="2209800"/>
              <a:ext cx="1752600" cy="1600200"/>
            </a:xfrm>
            <a:prstGeom prst="curvedConnector3">
              <a:avLst>
                <a:gd name="adj1" fmla="val 50000"/>
              </a:avLst>
            </a:prstGeom>
            <a:noFill/>
            <a:ln w="44450">
              <a:solidFill>
                <a:srgbClr val="92D050"/>
              </a:solidFill>
              <a:round/>
              <a:headEnd/>
              <a:tailEnd type="arrow" w="med" len="med"/>
            </a:ln>
          </p:spPr>
        </p:cxnSp>
        <p:grpSp>
          <p:nvGrpSpPr>
            <p:cNvPr id="47" name="Group 46"/>
            <p:cNvGrpSpPr/>
            <p:nvPr/>
          </p:nvGrpSpPr>
          <p:grpSpPr>
            <a:xfrm>
              <a:off x="3886200" y="3276600"/>
              <a:ext cx="5105400" cy="3200400"/>
              <a:chOff x="4495800" y="4191000"/>
              <a:chExt cx="5105400" cy="32004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495800" y="4191000"/>
                <a:ext cx="5105400" cy="3200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4572000" y="4267201"/>
                <a:ext cx="4953000" cy="3048000"/>
                <a:chOff x="0" y="1371600"/>
                <a:chExt cx="9067800" cy="5437327"/>
              </a:xfrm>
            </p:grpSpPr>
            <p:pic>
              <p:nvPicPr>
                <p:cNvPr id="42" name="Picture 41" descr="AtomLegendre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962400" y="1524000"/>
                  <a:ext cx="5105400" cy="5105400"/>
                </a:xfrm>
                <a:prstGeom prst="rect">
                  <a:avLst/>
                </a:prstGeom>
              </p:spPr>
            </p:pic>
            <p:pic>
              <p:nvPicPr>
                <p:cNvPr id="44" name="Picture 43" descr="TrottCurveBiTangents7.svg.pn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0" y="1371600"/>
                  <a:ext cx="3566160" cy="2743200"/>
                </a:xfrm>
                <a:prstGeom prst="rect">
                  <a:avLst/>
                </a:prstGeom>
              </p:spPr>
            </p:pic>
            <p:pic>
              <p:nvPicPr>
                <p:cNvPr id="45" name="Picture 44" descr="FanoPlane.svg.pn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533401" y="3810001"/>
                  <a:ext cx="3429000" cy="2998926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8434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8441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5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6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7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11"/>
          <p:cNvSpPr/>
          <p:nvPr/>
        </p:nvSpPr>
        <p:spPr>
          <a:xfrm>
            <a:off x="2743200" y="228600"/>
            <a:ext cx="76200" cy="762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12"/>
          <p:cNvSpPr/>
          <p:nvPr/>
        </p:nvSpPr>
        <p:spPr>
          <a:xfrm>
            <a:off x="2514600" y="533400"/>
            <a:ext cx="76200" cy="3048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Oval 13"/>
          <p:cNvSpPr/>
          <p:nvPr/>
        </p:nvSpPr>
        <p:spPr>
          <a:xfrm>
            <a:off x="2895600" y="533400"/>
            <a:ext cx="152400" cy="3048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6" name="Rectangle 1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Quantum Particle Symmetries (pType and Gen)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9458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7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4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5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6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9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10"/>
          <p:cNvSpPr/>
          <p:nvPr/>
        </p:nvSpPr>
        <p:spPr>
          <a:xfrm>
            <a:off x="2743200" y="152400"/>
            <a:ext cx="76200" cy="762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Oval 11"/>
          <p:cNvSpPr/>
          <p:nvPr/>
        </p:nvSpPr>
        <p:spPr>
          <a:xfrm>
            <a:off x="2438400" y="533400"/>
            <a:ext cx="76200" cy="3048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Rectangle 12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9" name="Rectangle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Quantum Particle Symmetries (Anti)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074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AutoShape 4"/>
          <p:cNvSpPr/>
          <p:nvPr/>
        </p:nvSpPr>
        <p:spPr>
          <a:xfrm>
            <a:off x="6781800" y="1752600"/>
            <a:ext cx="2133600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3571"/>
              <a:gd name="adj6" fmla="val -20079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E8 Number Indexed by Clifford/Pascal Order</a:t>
            </a:r>
          </a:p>
        </p:txBody>
      </p:sp>
      <p:sp>
        <p:nvSpPr>
          <p:cNvPr id="7" name="Rectang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ea typeface="+mn-ea"/>
                <a:cs typeface="+mn-cs"/>
              </a:rPr>
              <a:t>E8 Number Indexed by Clifford/Pascal Order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0482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4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5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6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11"/>
          <p:cNvSpPr/>
          <p:nvPr/>
        </p:nvSpPr>
        <p:spPr>
          <a:xfrm>
            <a:off x="2743200" y="304800"/>
            <a:ext cx="76200" cy="762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Oval 12"/>
          <p:cNvSpPr/>
          <p:nvPr/>
        </p:nvSpPr>
        <p:spPr>
          <a:xfrm>
            <a:off x="2590800" y="533400"/>
            <a:ext cx="152400" cy="3048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3" name="Rectangle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Quantum Particle Symmetires (Color)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1506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1513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4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5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6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11"/>
          <p:cNvSpPr/>
          <p:nvPr/>
        </p:nvSpPr>
        <p:spPr>
          <a:xfrm>
            <a:off x="2895600" y="304800"/>
            <a:ext cx="76200" cy="762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Oval 12"/>
          <p:cNvSpPr/>
          <p:nvPr/>
        </p:nvSpPr>
        <p:spPr>
          <a:xfrm>
            <a:off x="2743200" y="533400"/>
            <a:ext cx="152400" cy="3048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17" name="Rectangle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Quantum Particle Symmetries (Spin)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2530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6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7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8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9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1" name="AutoShape 10"/>
          <p:cNvCxnSpPr>
            <a:cxnSpLocks noChangeShapeType="1"/>
          </p:cNvCxnSpPr>
          <p:nvPr/>
        </p:nvCxnSpPr>
        <p:spPr bwMode="auto">
          <a:xfrm>
            <a:off x="5715000" y="533400"/>
            <a:ext cx="609600" cy="152400"/>
          </a:xfrm>
          <a:prstGeom prst="curvedConnector3">
            <a:avLst>
              <a:gd name="adj1" fmla="val 42324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75" name="Rectangle 11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40" name="Rectang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MyToE model Theoretical and Experimental Mass/ Lifetime</a:t>
            </a:r>
          </a:p>
        </p:txBody>
      </p: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2667000" y="838200"/>
            <a:ext cx="4038600" cy="5867400"/>
            <a:chOff x="2667000" y="838200"/>
            <a:chExt cx="4038600" cy="5867400"/>
          </a:xfrm>
        </p:grpSpPr>
        <p:pic>
          <p:nvPicPr>
            <p:cNvPr id="22542" name="Picture 22" descr="ToE_Page_01.jpe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7000" y="1676400"/>
              <a:ext cx="3740331" cy="50292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cxnSp>
          <p:nvCxnSpPr>
            <p:cNvPr id="26" name="AutoShape 15"/>
            <p:cNvCxnSpPr>
              <a:cxnSpLocks noChangeShapeType="1"/>
            </p:cNvCxnSpPr>
            <p:nvPr/>
          </p:nvCxnSpPr>
          <p:spPr bwMode="auto">
            <a:xfrm rot="5400000" flipH="1" flipV="1">
              <a:off x="5562600" y="1066800"/>
              <a:ext cx="1371600" cy="914400"/>
            </a:xfrm>
            <a:prstGeom prst="curvedConnector3">
              <a:avLst>
                <a:gd name="adj1" fmla="val 50000"/>
              </a:avLst>
            </a:prstGeom>
            <a:noFill/>
            <a:ln w="44450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3554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4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5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6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AutoShape 11"/>
          <p:cNvCxnSpPr>
            <a:cxnSpLocks noChangeShapeType="1"/>
          </p:cNvCxnSpPr>
          <p:nvPr/>
        </p:nvCxnSpPr>
        <p:spPr bwMode="auto">
          <a:xfrm>
            <a:off x="2743200" y="990600"/>
            <a:ext cx="457200" cy="228600"/>
          </a:xfrm>
          <a:prstGeom prst="curvedConnector3">
            <a:avLst>
              <a:gd name="adj1" fmla="val 27412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40" name="AutoShape 12"/>
          <p:cNvCxnSpPr>
            <a:cxnSpLocks noChangeShapeType="1"/>
          </p:cNvCxnSpPr>
          <p:nvPr/>
        </p:nvCxnSpPr>
        <p:spPr bwMode="auto">
          <a:xfrm>
            <a:off x="2743200" y="1143000"/>
            <a:ext cx="457200" cy="228600"/>
          </a:xfrm>
          <a:prstGeom prst="curvedConnector3">
            <a:avLst>
              <a:gd name="adj1" fmla="val 24116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23565" name="Rectangle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Binary, E8 and Physics Coordinates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4578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4585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8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9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0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6" name="AutoShape 11"/>
          <p:cNvCxnSpPr>
            <a:cxnSpLocks noChangeShapeType="1"/>
          </p:cNvCxnSpPr>
          <p:nvPr/>
        </p:nvCxnSpPr>
        <p:spPr bwMode="auto">
          <a:xfrm>
            <a:off x="3581400" y="533400"/>
            <a:ext cx="457200" cy="152400"/>
          </a:xfrm>
          <a:prstGeom prst="curvedConnector3">
            <a:avLst>
              <a:gd name="adj1" fmla="val 35713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27" name="AutoShape 12"/>
          <p:cNvCxnSpPr>
            <a:cxnSpLocks noChangeShapeType="1"/>
          </p:cNvCxnSpPr>
          <p:nvPr/>
        </p:nvCxnSpPr>
        <p:spPr bwMode="auto">
          <a:xfrm>
            <a:off x="3429000" y="609600"/>
            <a:ext cx="457200" cy="228600"/>
          </a:xfrm>
          <a:prstGeom prst="curvedConnector3">
            <a:avLst>
              <a:gd name="adj1" fmla="val 28023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grpSp>
        <p:nvGrpSpPr>
          <p:cNvPr id="24589" name="Group 13"/>
          <p:cNvGrpSpPr>
            <a:grpSpLocks/>
          </p:cNvGrpSpPr>
          <p:nvPr/>
        </p:nvGrpSpPr>
        <p:grpSpPr bwMode="auto">
          <a:xfrm>
            <a:off x="5257800" y="152400"/>
            <a:ext cx="3560763" cy="3279775"/>
            <a:chOff x="5257800" y="152400"/>
            <a:chExt cx="3560956" cy="3279038"/>
          </a:xfrm>
        </p:grpSpPr>
        <p:pic>
          <p:nvPicPr>
            <p:cNvPr id="24591" name="Picture 29" descr="E8HassePoset.svg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152400"/>
              <a:ext cx="3332356" cy="327903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  <p:cxnSp>
          <p:nvCxnSpPr>
            <p:cNvPr id="31" name="AutoShape 16"/>
            <p:cNvCxnSpPr>
              <a:cxnSpLocks noChangeShapeType="1"/>
            </p:cNvCxnSpPr>
            <p:nvPr/>
          </p:nvCxnSpPr>
          <p:spPr bwMode="auto">
            <a:xfrm>
              <a:off x="5257800" y="533400"/>
              <a:ext cx="2743200" cy="1371600"/>
            </a:xfrm>
            <a:prstGeom prst="curvedConnector3">
              <a:avLst>
                <a:gd name="adj1" fmla="val 50000"/>
              </a:avLst>
            </a:prstGeom>
            <a:noFill/>
            <a:ln w="44450">
              <a:solidFill>
                <a:srgbClr val="0070C0"/>
              </a:solidFill>
              <a:round/>
              <a:headEnd/>
              <a:tailEnd type="arrow" w="med" len="med"/>
            </a:ln>
          </p:spPr>
        </p:cxnSp>
        <p:sp>
          <p:nvSpPr>
            <p:cNvPr id="32" name="Oval 17"/>
            <p:cNvSpPr/>
            <p:nvPr/>
          </p:nvSpPr>
          <p:spPr>
            <a:xfrm>
              <a:off x="8001149" y="1828423"/>
              <a:ext cx="152408" cy="152366"/>
            </a:xfrm>
            <a:prstGeom prst="ellipse">
              <a:avLst/>
            </a:prstGeom>
            <a:noFill/>
            <a:ln w="25400" cmpd="sng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4590" name="Rectangle 1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E8 Lie Algebra Root/Weight/Height and the Hasse Diagram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5602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7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9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6" name="AutoShape 11"/>
          <p:cNvCxnSpPr>
            <a:cxnSpLocks noChangeShapeType="1"/>
          </p:cNvCxnSpPr>
          <p:nvPr/>
        </p:nvCxnSpPr>
        <p:spPr bwMode="auto">
          <a:xfrm flipV="1">
            <a:off x="4572000" y="1828800"/>
            <a:ext cx="1066800" cy="3810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2895600" y="2286000"/>
            <a:ext cx="3951288" cy="4419600"/>
            <a:chOff x="2895600" y="2286000"/>
            <a:chExt cx="3951016" cy="4419600"/>
          </a:xfrm>
        </p:grpSpPr>
        <p:pic>
          <p:nvPicPr>
            <p:cNvPr id="25614" name="Picture 27" descr="Stowe-Janet-Scerri_PeriodicTable.svg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5600" y="2910650"/>
              <a:ext cx="3951016" cy="37949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  <p:cxnSp>
          <p:nvCxnSpPr>
            <p:cNvPr id="30" name="AutoShape 15"/>
            <p:cNvCxnSpPr>
              <a:cxnSpLocks noChangeShapeType="1"/>
              <a:stCxn id="31" idx="0"/>
            </p:cNvCxnSpPr>
            <p:nvPr/>
          </p:nvCxnSpPr>
          <p:spPr bwMode="auto">
            <a:xfrm rot="16200000" flipV="1">
              <a:off x="3429000" y="2971800"/>
              <a:ext cx="3505200" cy="2133600"/>
            </a:xfrm>
            <a:prstGeom prst="curvedConnector3">
              <a:avLst>
                <a:gd name="adj1" fmla="val 50000"/>
              </a:avLst>
            </a:prstGeom>
            <a:noFill/>
            <a:ln w="44450">
              <a:solidFill>
                <a:srgbClr val="0070C0"/>
              </a:solidFill>
              <a:round/>
              <a:headEnd/>
              <a:tailEnd type="arrow" w="med" len="med"/>
            </a:ln>
          </p:spPr>
        </p:cxnSp>
        <p:sp>
          <p:nvSpPr>
            <p:cNvPr id="31" name="Oval 16"/>
            <p:cNvSpPr/>
            <p:nvPr/>
          </p:nvSpPr>
          <p:spPr>
            <a:xfrm>
              <a:off x="6095780" y="5791200"/>
              <a:ext cx="304779" cy="228600"/>
            </a:xfrm>
            <a:prstGeom prst="ellipse">
              <a:avLst/>
            </a:prstGeom>
            <a:noFill/>
            <a:ln w="25400" cmpd="sng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5613" name="Rectangle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Chemical Element Quantum Numbers and the Stowe-Janet-Scerri Periodic Table with 3D Spherical Harmonic Electron Density Probability Contours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6626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6633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3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5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1" name="AutoShape 11"/>
          <p:cNvCxnSpPr>
            <a:cxnSpLocks noChangeShapeType="1"/>
          </p:cNvCxnSpPr>
          <p:nvPr/>
        </p:nvCxnSpPr>
        <p:spPr bwMode="auto">
          <a:xfrm rot="10800000" flipV="1">
            <a:off x="2971800" y="3200400"/>
            <a:ext cx="990600" cy="5334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26636" name="Rectang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Octonion Triads and the Fano Plane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7650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7657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3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5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8" name="AutoShape 11"/>
          <p:cNvCxnSpPr>
            <a:cxnSpLocks noChangeShapeType="1"/>
          </p:cNvCxnSpPr>
          <p:nvPr/>
        </p:nvCxnSpPr>
        <p:spPr bwMode="auto">
          <a:xfrm flipV="1">
            <a:off x="2971800" y="3962400"/>
            <a:ext cx="1066800" cy="3810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27660" name="Rectang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Fano Plane and Fano Cubic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8674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8681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9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20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1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9" name="AutoShape 11"/>
          <p:cNvCxnSpPr>
            <a:cxnSpLocks noChangeShapeType="1"/>
            <a:endCxn id="114" idx="6"/>
          </p:cNvCxnSpPr>
          <p:nvPr/>
        </p:nvCxnSpPr>
        <p:spPr bwMode="auto">
          <a:xfrm flipV="1">
            <a:off x="2971800" y="3733800"/>
            <a:ext cx="1981200" cy="6096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111" name="Oval 12"/>
          <p:cNvSpPr/>
          <p:nvPr/>
        </p:nvSpPr>
        <p:spPr>
          <a:xfrm flipH="1">
            <a:off x="2590800" y="4114800"/>
            <a:ext cx="228600" cy="2286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Oval 13"/>
          <p:cNvSpPr/>
          <p:nvPr/>
        </p:nvSpPr>
        <p:spPr>
          <a:xfrm flipH="1">
            <a:off x="2819400" y="4267200"/>
            <a:ext cx="228600" cy="2286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Oval 14"/>
          <p:cNvSpPr/>
          <p:nvPr/>
        </p:nvSpPr>
        <p:spPr>
          <a:xfrm flipH="1">
            <a:off x="3352800" y="4495800"/>
            <a:ext cx="228600" cy="2286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Oval 15"/>
          <p:cNvSpPr/>
          <p:nvPr/>
        </p:nvSpPr>
        <p:spPr>
          <a:xfrm flipH="1">
            <a:off x="4953000" y="36576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Oval 16"/>
          <p:cNvSpPr/>
          <p:nvPr/>
        </p:nvSpPr>
        <p:spPr>
          <a:xfrm flipH="1">
            <a:off x="5638800" y="35052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Oval 17"/>
          <p:cNvSpPr/>
          <p:nvPr/>
        </p:nvSpPr>
        <p:spPr>
          <a:xfrm flipH="1">
            <a:off x="5638800" y="36576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90" name="Rectang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Fano Plane and Multiplication Table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29698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9705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22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23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4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2286000" y="3581400"/>
            <a:ext cx="1216025" cy="1436688"/>
            <a:chOff x="2286000" y="3581400"/>
            <a:chExt cx="1216086" cy="1436132"/>
          </a:xfrm>
        </p:grpSpPr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2590800" y="35814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6</a:t>
              </a:r>
              <a:endParaRPr lang="en-US">
                <a:latin typeface="Calibri"/>
              </a:endParaRPr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2365314" y="4050268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1</a:t>
              </a:r>
              <a:endParaRPr lang="en-US">
                <a:latin typeface="Calibri"/>
              </a:endParaRPr>
            </a:p>
          </p:txBody>
        </p:sp>
        <p:sp>
          <p:nvSpPr>
            <p:cNvPr id="29713" name="Rectangle 17"/>
            <p:cNvSpPr>
              <a:spLocks noChangeArrowheads="1"/>
            </p:cNvSpPr>
            <p:nvPr/>
          </p:nvSpPr>
          <p:spPr bwMode="auto">
            <a:xfrm>
              <a:off x="3048000" y="38100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2</a:t>
              </a:r>
              <a:endParaRPr lang="en-US">
                <a:latin typeface="Calibri"/>
              </a:endParaRPr>
            </a:p>
          </p:txBody>
        </p:sp>
        <p:sp>
          <p:nvSpPr>
            <p:cNvPr id="29714" name="Rectangle 18"/>
            <p:cNvSpPr>
              <a:spLocks noChangeArrowheads="1"/>
            </p:cNvSpPr>
            <p:nvPr/>
          </p:nvSpPr>
          <p:spPr bwMode="auto">
            <a:xfrm>
              <a:off x="2286000" y="46482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7</a:t>
              </a:r>
              <a:endParaRPr lang="en-US">
                <a:latin typeface="Calibri"/>
              </a:endParaRPr>
            </a:p>
          </p:txBody>
        </p:sp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2743200" y="46482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3</a:t>
              </a:r>
              <a:endParaRPr lang="en-US">
                <a:latin typeface="Calibri"/>
              </a:endParaRPr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200400" y="46482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5</a:t>
              </a:r>
              <a:endParaRPr lang="en-US">
                <a:latin typeface="Calibri"/>
              </a:endParaRPr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2743200" y="3974068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4</a:t>
              </a:r>
              <a:endParaRPr lang="en-US">
                <a:latin typeface="Calibri"/>
              </a:endParaRPr>
            </a:p>
          </p:txBody>
        </p:sp>
      </p:grpSp>
      <p:sp>
        <p:nvSpPr>
          <p:cNvPr id="151" name="Oval 12"/>
          <p:cNvSpPr/>
          <p:nvPr/>
        </p:nvSpPr>
        <p:spPr>
          <a:xfrm>
            <a:off x="7543800" y="2971800"/>
            <a:ext cx="1295400" cy="2286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2" name="AutoShape 13"/>
          <p:cNvCxnSpPr>
            <a:cxnSpLocks noChangeShapeType="1"/>
            <a:stCxn id="151" idx="3"/>
          </p:cNvCxnSpPr>
          <p:nvPr/>
        </p:nvCxnSpPr>
        <p:spPr bwMode="auto">
          <a:xfrm rot="5400000">
            <a:off x="4783931" y="1431132"/>
            <a:ext cx="1214437" cy="4686300"/>
          </a:xfrm>
          <a:prstGeom prst="curvedConnector2">
            <a:avLst/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29710" name="Rectangle 1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Assigning flattened triads to the Fano Plane Mnemonic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4098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27" name="AutoShape 3"/>
          <p:cNvSpPr/>
          <p:nvPr/>
        </p:nvSpPr>
        <p:spPr>
          <a:xfrm>
            <a:off x="6781800" y="1752600"/>
            <a:ext cx="2133600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7330"/>
              <a:gd name="adj6" fmla="val -15609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Particle Physics Identifiers</a:t>
            </a:r>
          </a:p>
        </p:txBody>
      </p:sp>
      <p:sp>
        <p:nvSpPr>
          <p:cNvPr id="12" name="Oval 4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7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8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9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Rectangle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ea typeface="+mn-ea"/>
                <a:cs typeface="+mn-cs"/>
              </a:rPr>
              <a:t>Particle Physics Identifiers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0722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0729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20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21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2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4" name="AutoShape 11"/>
          <p:cNvCxnSpPr>
            <a:cxnSpLocks noChangeShapeType="1"/>
          </p:cNvCxnSpPr>
          <p:nvPr/>
        </p:nvCxnSpPr>
        <p:spPr bwMode="auto">
          <a:xfrm>
            <a:off x="5867400" y="5103813"/>
            <a:ext cx="1676400" cy="1587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67" name="Oval 12"/>
          <p:cNvSpPr/>
          <p:nvPr/>
        </p:nvSpPr>
        <p:spPr>
          <a:xfrm flipH="1">
            <a:off x="3962400" y="50292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Oval 13"/>
          <p:cNvSpPr/>
          <p:nvPr/>
        </p:nvSpPr>
        <p:spPr>
          <a:xfrm flipH="1">
            <a:off x="4114800" y="50292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Oval 14"/>
          <p:cNvSpPr/>
          <p:nvPr/>
        </p:nvSpPr>
        <p:spPr>
          <a:xfrm flipH="1">
            <a:off x="4343400" y="50292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Oval 15"/>
          <p:cNvSpPr/>
          <p:nvPr/>
        </p:nvSpPr>
        <p:spPr>
          <a:xfrm flipH="1">
            <a:off x="4876800" y="50292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Oval 16"/>
          <p:cNvSpPr/>
          <p:nvPr/>
        </p:nvSpPr>
        <p:spPr>
          <a:xfrm flipH="1">
            <a:off x="5029200" y="50292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Oval 17"/>
          <p:cNvSpPr/>
          <p:nvPr/>
        </p:nvSpPr>
        <p:spPr>
          <a:xfrm flipH="1">
            <a:off x="5562600" y="50292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Oval 18"/>
          <p:cNvSpPr/>
          <p:nvPr/>
        </p:nvSpPr>
        <p:spPr>
          <a:xfrm flipH="1">
            <a:off x="5715000" y="50292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39" name="Rectangle 1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Flattened Triad Procedure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1746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1753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9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20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1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Oval 11"/>
          <p:cNvSpPr/>
          <p:nvPr/>
        </p:nvSpPr>
        <p:spPr>
          <a:xfrm flipH="1">
            <a:off x="7772400" y="2971800"/>
            <a:ext cx="3048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0" name="AutoShape 12"/>
          <p:cNvCxnSpPr>
            <a:cxnSpLocks noChangeShapeType="1"/>
            <a:stCxn id="119" idx="4"/>
          </p:cNvCxnSpPr>
          <p:nvPr/>
        </p:nvCxnSpPr>
        <p:spPr bwMode="auto">
          <a:xfrm rot="5400000">
            <a:off x="4724400" y="1447800"/>
            <a:ext cx="1524000" cy="4876800"/>
          </a:xfrm>
          <a:prstGeom prst="curvedConnector2">
            <a:avLst/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123" name="Oval 13"/>
          <p:cNvSpPr/>
          <p:nvPr/>
        </p:nvSpPr>
        <p:spPr>
          <a:xfrm flipH="1">
            <a:off x="2819400" y="4495800"/>
            <a:ext cx="228600" cy="2286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4" name="Oval 14"/>
          <p:cNvSpPr/>
          <p:nvPr/>
        </p:nvSpPr>
        <p:spPr>
          <a:xfrm flipH="1">
            <a:off x="3048000" y="4114800"/>
            <a:ext cx="228600" cy="2286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0" name="AutoShape 15"/>
          <p:cNvCxnSpPr>
            <a:cxnSpLocks noChangeShapeType="1"/>
            <a:stCxn id="119" idx="4"/>
          </p:cNvCxnSpPr>
          <p:nvPr/>
        </p:nvCxnSpPr>
        <p:spPr bwMode="auto">
          <a:xfrm rot="5400000">
            <a:off x="5067300" y="1333500"/>
            <a:ext cx="1066800" cy="4648200"/>
          </a:xfrm>
          <a:prstGeom prst="curvedConnector2">
            <a:avLst/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56" name="AutoShape 16"/>
          <p:cNvCxnSpPr>
            <a:cxnSpLocks noChangeShapeType="1"/>
          </p:cNvCxnSpPr>
          <p:nvPr/>
        </p:nvCxnSpPr>
        <p:spPr bwMode="auto">
          <a:xfrm flipV="1">
            <a:off x="3200400" y="3048000"/>
            <a:ext cx="4572000" cy="762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31761" name="Rectangle 1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“Flipped” Fano Plane nodes give 2 to 1 cover of E8</a:t>
            </a:r>
          </a:p>
        </p:txBody>
      </p:sp>
      <p:sp>
        <p:nvSpPr>
          <p:cNvPr id="27" name="Oval 18"/>
          <p:cNvSpPr/>
          <p:nvPr/>
        </p:nvSpPr>
        <p:spPr>
          <a:xfrm flipH="1">
            <a:off x="3886200" y="2819400"/>
            <a:ext cx="609600" cy="3048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2770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2777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25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26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7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3" name="AutoShape 11"/>
          <p:cNvCxnSpPr>
            <a:cxnSpLocks noChangeShapeType="1"/>
          </p:cNvCxnSpPr>
          <p:nvPr/>
        </p:nvCxnSpPr>
        <p:spPr bwMode="auto">
          <a:xfrm rot="5400000">
            <a:off x="4686300" y="3543300"/>
            <a:ext cx="1524000" cy="4800600"/>
          </a:xfrm>
          <a:prstGeom prst="curvedConnector2">
            <a:avLst/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138" name="AutoShape 12"/>
          <p:cNvCxnSpPr>
            <a:cxnSpLocks noChangeShapeType="1"/>
          </p:cNvCxnSpPr>
          <p:nvPr/>
        </p:nvCxnSpPr>
        <p:spPr bwMode="auto">
          <a:xfrm rot="5400000">
            <a:off x="4991100" y="3390900"/>
            <a:ext cx="1066800" cy="4648200"/>
          </a:xfrm>
          <a:prstGeom prst="curvedConnector2">
            <a:avLst/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grpSp>
        <p:nvGrpSpPr>
          <p:cNvPr id="32781" name="Group 13"/>
          <p:cNvGrpSpPr>
            <a:grpSpLocks/>
          </p:cNvGrpSpPr>
          <p:nvPr/>
        </p:nvGrpSpPr>
        <p:grpSpPr bwMode="auto">
          <a:xfrm>
            <a:off x="2286000" y="3581400"/>
            <a:ext cx="1216025" cy="1436688"/>
            <a:chOff x="2286000" y="3581400"/>
            <a:chExt cx="1216086" cy="1436132"/>
          </a:xfrm>
        </p:grpSpPr>
        <p:sp>
          <p:nvSpPr>
            <p:cNvPr id="32786" name="Rectangle 18"/>
            <p:cNvSpPr>
              <a:spLocks noChangeArrowheads="1"/>
            </p:cNvSpPr>
            <p:nvPr/>
          </p:nvSpPr>
          <p:spPr bwMode="auto">
            <a:xfrm>
              <a:off x="2590800" y="35814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6</a:t>
              </a:r>
              <a:endParaRPr lang="en-US">
                <a:latin typeface="Calibri"/>
              </a:endParaRPr>
            </a:p>
          </p:txBody>
        </p:sp>
        <p:sp>
          <p:nvSpPr>
            <p:cNvPr id="32787" name="Rectangle 19"/>
            <p:cNvSpPr>
              <a:spLocks noChangeArrowheads="1"/>
            </p:cNvSpPr>
            <p:nvPr/>
          </p:nvSpPr>
          <p:spPr bwMode="auto">
            <a:xfrm>
              <a:off x="2365314" y="4050268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1</a:t>
              </a:r>
              <a:endParaRPr lang="en-US">
                <a:latin typeface="Calibri"/>
              </a:endParaRPr>
            </a:p>
          </p:txBody>
        </p:sp>
        <p:sp>
          <p:nvSpPr>
            <p:cNvPr id="32788" name="Rectangle 20"/>
            <p:cNvSpPr>
              <a:spLocks noChangeArrowheads="1"/>
            </p:cNvSpPr>
            <p:nvPr/>
          </p:nvSpPr>
          <p:spPr bwMode="auto">
            <a:xfrm>
              <a:off x="3048000" y="38100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2</a:t>
              </a:r>
              <a:endParaRPr lang="en-US">
                <a:latin typeface="Calibri"/>
              </a:endParaRPr>
            </a:p>
          </p:txBody>
        </p:sp>
        <p:sp>
          <p:nvSpPr>
            <p:cNvPr id="32789" name="Rectangle 21"/>
            <p:cNvSpPr>
              <a:spLocks noChangeArrowheads="1"/>
            </p:cNvSpPr>
            <p:nvPr/>
          </p:nvSpPr>
          <p:spPr bwMode="auto">
            <a:xfrm>
              <a:off x="2286000" y="46482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7</a:t>
              </a:r>
              <a:endParaRPr lang="en-US">
                <a:latin typeface="Calibri"/>
              </a:endParaRPr>
            </a:p>
          </p:txBody>
        </p:sp>
        <p:sp>
          <p:nvSpPr>
            <p:cNvPr id="32790" name="Rectangle 22"/>
            <p:cNvSpPr>
              <a:spLocks noChangeArrowheads="1"/>
            </p:cNvSpPr>
            <p:nvPr/>
          </p:nvSpPr>
          <p:spPr bwMode="auto">
            <a:xfrm>
              <a:off x="2743200" y="46482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3</a:t>
              </a:r>
              <a:endParaRPr lang="en-US">
                <a:latin typeface="Calibri"/>
              </a:endParaRPr>
            </a:p>
          </p:txBody>
        </p:sp>
        <p:sp>
          <p:nvSpPr>
            <p:cNvPr id="32791" name="Rectangle 23"/>
            <p:cNvSpPr>
              <a:spLocks noChangeArrowheads="1"/>
            </p:cNvSpPr>
            <p:nvPr/>
          </p:nvSpPr>
          <p:spPr bwMode="auto">
            <a:xfrm>
              <a:off x="3200400" y="4648200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5</a:t>
              </a:r>
              <a:endParaRPr lang="en-US">
                <a:latin typeface="Calibri"/>
              </a:endParaRPr>
            </a:p>
          </p:txBody>
        </p:sp>
        <p:sp>
          <p:nvSpPr>
            <p:cNvPr id="32792" name="Rectangle 24"/>
            <p:cNvSpPr>
              <a:spLocks noChangeArrowheads="1"/>
            </p:cNvSpPr>
            <p:nvPr/>
          </p:nvSpPr>
          <p:spPr bwMode="auto">
            <a:xfrm>
              <a:off x="2743200" y="3974068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70C0"/>
                  </a:solidFill>
                  <a:latin typeface="Calibri"/>
                </a:rPr>
                <a:t>4</a:t>
              </a:r>
              <a:endParaRPr lang="en-US">
                <a:latin typeface="Calibri"/>
              </a:endParaRPr>
            </a:p>
          </p:txBody>
        </p:sp>
      </p:grpSp>
      <p:sp>
        <p:nvSpPr>
          <p:cNvPr id="56" name="Oval 14"/>
          <p:cNvSpPr/>
          <p:nvPr/>
        </p:nvSpPr>
        <p:spPr>
          <a:xfrm flipH="1">
            <a:off x="7696200" y="5029200"/>
            <a:ext cx="3048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7" name="AutoShape 15"/>
          <p:cNvCxnSpPr>
            <a:cxnSpLocks noChangeShapeType="1"/>
          </p:cNvCxnSpPr>
          <p:nvPr/>
        </p:nvCxnSpPr>
        <p:spPr bwMode="auto">
          <a:xfrm flipV="1">
            <a:off x="3124200" y="5105400"/>
            <a:ext cx="4572000" cy="762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32784" name="Rectangle 1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“Not Flipped” has the same Bitwise Quantum Particle assignment  </a:t>
            </a:r>
          </a:p>
        </p:txBody>
      </p:sp>
      <p:sp>
        <p:nvSpPr>
          <p:cNvPr id="28" name="Oval 17"/>
          <p:cNvSpPr/>
          <p:nvPr/>
        </p:nvSpPr>
        <p:spPr>
          <a:xfrm flipH="1">
            <a:off x="3886200" y="4876800"/>
            <a:ext cx="609600" cy="3048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3794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3801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7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9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Oval 11"/>
          <p:cNvSpPr/>
          <p:nvPr/>
        </p:nvSpPr>
        <p:spPr>
          <a:xfrm flipH="1">
            <a:off x="7543800" y="51816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7" name="AutoShape 12"/>
          <p:cNvCxnSpPr>
            <a:cxnSpLocks noChangeShapeType="1"/>
          </p:cNvCxnSpPr>
          <p:nvPr/>
        </p:nvCxnSpPr>
        <p:spPr bwMode="auto">
          <a:xfrm rot="10800000">
            <a:off x="4495800" y="5105400"/>
            <a:ext cx="3048000" cy="1524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109" name="Oval 13"/>
          <p:cNvSpPr/>
          <p:nvPr/>
        </p:nvSpPr>
        <p:spPr>
          <a:xfrm>
            <a:off x="4191000" y="4953000"/>
            <a:ext cx="304800" cy="2286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AutoShape 14"/>
          <p:cNvCxnSpPr>
            <a:cxnSpLocks noChangeShapeType="1"/>
          </p:cNvCxnSpPr>
          <p:nvPr/>
        </p:nvCxnSpPr>
        <p:spPr bwMode="auto">
          <a:xfrm>
            <a:off x="6477000" y="4876800"/>
            <a:ext cx="990600" cy="3048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33" name="Oval 15"/>
          <p:cNvSpPr/>
          <p:nvPr/>
        </p:nvSpPr>
        <p:spPr>
          <a:xfrm>
            <a:off x="5867400" y="4724400"/>
            <a:ext cx="609600" cy="3048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808" name="Rectangle 1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Sign Mask Triad Element Reversal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4818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12" name="Oval 3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4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5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6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7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4825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5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6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7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Oval 11"/>
          <p:cNvSpPr/>
          <p:nvPr/>
        </p:nvSpPr>
        <p:spPr>
          <a:xfrm flipH="1">
            <a:off x="7772400" y="5105400"/>
            <a:ext cx="152400" cy="1524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3" name="AutoShape 12"/>
          <p:cNvCxnSpPr>
            <a:cxnSpLocks noChangeShapeType="1"/>
          </p:cNvCxnSpPr>
          <p:nvPr/>
        </p:nvCxnSpPr>
        <p:spPr bwMode="auto">
          <a:xfrm rot="10800000">
            <a:off x="5181600" y="5105400"/>
            <a:ext cx="2590800" cy="762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110" name="Oval 13"/>
          <p:cNvSpPr/>
          <p:nvPr/>
        </p:nvSpPr>
        <p:spPr>
          <a:xfrm>
            <a:off x="4876800" y="4953000"/>
            <a:ext cx="304800" cy="228600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30" name="Rectangle 1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Sign Mask Triad Element Reversal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E8 with Color-Shape-Size based on </a:t>
            </a:r>
            <a:br>
              <a:rPr lang="en-US" sz="2800" b="1"/>
            </a:br>
            <a:r>
              <a:rPr lang="en-US" sz="2800" b="1"/>
              <a:t>Lisi Particle Assignments</a:t>
            </a:r>
          </a:p>
        </p:txBody>
      </p:sp>
      <p:pic>
        <p:nvPicPr>
          <p:cNvPr id="35843" name="Picture 2" descr="LisiE8.sv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3038" y="3048000"/>
            <a:ext cx="3592512" cy="3617913"/>
          </a:xfrm>
          <a:prstGeom prst="rect">
            <a:avLst/>
          </a:prstGeom>
          <a:noFill/>
        </p:spPr>
      </p:pic>
      <p:pic>
        <p:nvPicPr>
          <p:cNvPr id="35844" name="Picture 3" descr="E8ArtPrint0025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"/>
            <a:ext cx="3440113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6867" name="Picture 10" descr="6Cube-QuasiCrysta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0"/>
            <a:ext cx="3657600" cy="3657600"/>
          </a:xfrm>
          <a:prstGeom prst="rect">
            <a:avLst/>
          </a:prstGeom>
          <a:noFill/>
        </p:spPr>
      </p:pic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 dirty="0"/>
              <a:t>The Rhombic </a:t>
            </a:r>
            <a:r>
              <a:rPr lang="en-US" sz="2800" b="1" dirty="0" err="1" smtClean="0"/>
              <a:t>Tria</a:t>
            </a:r>
            <a:r>
              <a:rPr lang="en-US" sz="2800" b="1" dirty="0" smtClean="0"/>
              <a:t>- </a:t>
            </a:r>
            <a:r>
              <a:rPr lang="en-US" sz="2800" b="1" dirty="0" err="1" smtClean="0"/>
              <a:t>Contahedron</a:t>
            </a:r>
            <a:r>
              <a:rPr lang="en-US" sz="2800" b="1" dirty="0" smtClean="0"/>
              <a:t>, Zn-Mg-Ho </a:t>
            </a:r>
            <a:r>
              <a:rPr lang="en-US" sz="2800" b="1" dirty="0" err="1" smtClean="0"/>
              <a:t>QuasiCrystal</a:t>
            </a:r>
            <a:r>
              <a:rPr lang="en-US" sz="2800" b="1" dirty="0" smtClean="0"/>
              <a:t> Electron Diffractions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36868" name="Picture 9" descr="Ho-Mg-Zn_E8-5Cub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971800"/>
            <a:ext cx="3810000" cy="3810000"/>
          </a:xfrm>
          <a:prstGeom prst="rect">
            <a:avLst/>
          </a:prstGeom>
          <a:noFill/>
        </p:spPr>
      </p:pic>
      <p:pic>
        <p:nvPicPr>
          <p:cNvPr id="6" name="Picture 5" descr="RhombicTricontrahedr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62600" y="3581400"/>
            <a:ext cx="35814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7890" name="Picture 8" descr="HyperDimensionalTitaniu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3800"/>
            <a:ext cx="3124200" cy="3124200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 dirty="0"/>
              <a:t>The H4 600 Cell, its dual the 120 Cell</a:t>
            </a:r>
            <a:br>
              <a:rPr lang="en-US" sz="2800" b="1" dirty="0"/>
            </a:br>
            <a:r>
              <a:rPr lang="en-US" sz="2800" b="1" dirty="0"/>
              <a:t>E8 folds to H4 at Golden Ratio </a:t>
            </a:r>
            <a:r>
              <a:rPr lang="en-US" sz="2800" b="1" dirty="0" smtClean="0"/>
              <a:t>Projection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37892" name="Picture 3" descr="120Cell_3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657600"/>
            <a:ext cx="2971800" cy="2971800"/>
          </a:xfrm>
          <a:prstGeom prst="rect">
            <a:avLst/>
          </a:prstGeom>
          <a:noFill/>
        </p:spPr>
      </p:pic>
      <p:pic>
        <p:nvPicPr>
          <p:cNvPr id="37893" name="Picture 4" descr="Cell120Petrie.sv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57600"/>
            <a:ext cx="2819400" cy="2819400"/>
          </a:xfrm>
          <a:prstGeom prst="rect">
            <a:avLst/>
          </a:prstGeom>
          <a:noFill/>
        </p:spPr>
      </p:pic>
      <p:pic>
        <p:nvPicPr>
          <p:cNvPr id="37894" name="Picture 5" descr="Cell600_3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0"/>
            <a:ext cx="3441700" cy="3441700"/>
          </a:xfrm>
          <a:prstGeom prst="rect">
            <a:avLst/>
          </a:prstGeom>
          <a:noFill/>
        </p:spPr>
      </p:pic>
      <p:pic>
        <p:nvPicPr>
          <p:cNvPr id="37895" name="Picture 6" descr="Cell600Petrie.sv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52399"/>
            <a:ext cx="3330600" cy="33072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8914" name="Picture 2" descr="E8-2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113" y="0"/>
            <a:ext cx="7481887" cy="6858000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2D Projections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39938" name="Picture 2" descr="E8-3D-Platonic-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3D Projections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5122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28" name="AutoShape 3"/>
          <p:cNvSpPr/>
          <p:nvPr/>
        </p:nvSpPr>
        <p:spPr>
          <a:xfrm>
            <a:off x="6781800" y="1752600"/>
            <a:ext cx="2133600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29270"/>
              <a:gd name="adj6" fmla="val -18679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Bitwise Quantum Particle Structure</a:t>
            </a:r>
          </a:p>
        </p:txBody>
      </p:sp>
      <p:sp>
        <p:nvSpPr>
          <p:cNvPr id="12" name="Oval 4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5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8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9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0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" name="Rectangle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ea typeface="+mn-ea"/>
                <a:cs typeface="+mn-cs"/>
              </a:rPr>
              <a:t>Bitwise Quantum Particle Structure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40962" name="Picture 2" descr="E8-4D-Polychor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40963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4D Projections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41986" name="Picture 2" descr="E8-5D-Polytop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5D Projections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43010" name="Picture 2" descr="E8-6D-Polytop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6D Projections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44034" name="Picture 2" descr="E8-7D-Polytop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7D Projections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45058" name="Picture 2" descr="E8-8D-Polytop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/>
          <a:lstStyle/>
          <a:p>
            <a:r>
              <a:rPr lang="en-US" sz="2800" b="1"/>
              <a:t>8D Projections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6146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31" name="AutoShape 3"/>
          <p:cNvSpPr/>
          <p:nvPr/>
        </p:nvSpPr>
        <p:spPr>
          <a:xfrm>
            <a:off x="6781800" y="1752600"/>
            <a:ext cx="2133600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5389"/>
              <a:gd name="adj6" fmla="val -9276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E8 Algebra </a:t>
            </a:r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Root/Weight/Height</a:t>
            </a:r>
          </a:p>
        </p:txBody>
      </p:sp>
      <p:sp>
        <p:nvSpPr>
          <p:cNvPr id="12" name="Oval 4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5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9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0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1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7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ea typeface="+mn-ea"/>
                <a:cs typeface="+mn-cs"/>
              </a:rPr>
              <a:t>E8 Algebra </a:t>
            </a:r>
            <a:r>
              <a:rPr lang="en-US" sz="2800" b="1" dirty="0">
                <a:latin typeface="+mj-lt"/>
              </a:rPr>
              <a:t/>
            </a:r>
            <a:br>
              <a:rPr lang="en-US" sz="2800" b="1" dirty="0">
                <a:latin typeface="+mj-lt"/>
              </a:rPr>
            </a:br>
            <a:r>
              <a:rPr lang="en-US" sz="1800" b="1" dirty="0">
                <a:ea typeface="+mn-ea"/>
                <a:cs typeface="+mn-cs"/>
              </a:rPr>
              <a:t>Root/Weight/Height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7170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35" name="AutoShape 3"/>
          <p:cNvSpPr/>
          <p:nvPr/>
        </p:nvSpPr>
        <p:spPr>
          <a:xfrm>
            <a:off x="6781800" y="1752600"/>
            <a:ext cx="2133600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6583"/>
              <a:gd name="adj6" fmla="val -189353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Binary/E8/Physics </a:t>
            </a:r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8 Dimensional Vertex Location</a:t>
            </a:r>
          </a:p>
        </p:txBody>
      </p:sp>
      <p:sp>
        <p:nvSpPr>
          <p:cNvPr id="12" name="Oval 4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5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6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0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1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2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8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ea typeface="+mn-ea"/>
                <a:cs typeface="+mn-cs"/>
              </a:rPr>
              <a:t>Binary/E8/Physics </a:t>
            </a:r>
            <a:r>
              <a:rPr lang="en-US" sz="2800" b="1" dirty="0">
                <a:latin typeface="+mj-lt"/>
              </a:rPr>
              <a:t/>
            </a:r>
            <a:br>
              <a:rPr lang="en-US" sz="2800" b="1" dirty="0">
                <a:latin typeface="+mj-lt"/>
              </a:rPr>
            </a:br>
            <a:r>
              <a:rPr lang="en-US" sz="1800" b="1" dirty="0">
                <a:ea typeface="+mn-ea"/>
                <a:cs typeface="+mn-cs"/>
              </a:rPr>
              <a:t>8 Dimensional Vertex Location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8194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32" name="AutoShape 3"/>
          <p:cNvSpPr/>
          <p:nvPr/>
        </p:nvSpPr>
        <p:spPr>
          <a:xfrm>
            <a:off x="6781800" y="1752600"/>
            <a:ext cx="2133600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596"/>
              <a:gd name="adj6" fmla="val -189353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Wolfram’s NKS Cellular Automata (CA)</a:t>
            </a:r>
          </a:p>
        </p:txBody>
      </p:sp>
      <p:sp>
        <p:nvSpPr>
          <p:cNvPr id="12" name="Oval 4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5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6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7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1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2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3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9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0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ea typeface="+mn-ea"/>
                <a:cs typeface="+mn-cs"/>
              </a:rPr>
              <a:t>Wolfram’s NKS Cellular Automata (CA)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9218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33" name="AutoShape 3"/>
          <p:cNvSpPr/>
          <p:nvPr/>
        </p:nvSpPr>
        <p:spPr>
          <a:xfrm>
            <a:off x="6781800" y="1752600"/>
            <a:ext cx="2133600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581"/>
              <a:gd name="adj6" fmla="val -124108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Periodic Table Element &amp; Structure</a:t>
            </a:r>
          </a:p>
        </p:txBody>
      </p:sp>
      <p:sp>
        <p:nvSpPr>
          <p:cNvPr id="12" name="Oval 4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5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6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8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225" name="Group 9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2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3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4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0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ea typeface="+mn-ea"/>
                <a:cs typeface="+mn-cs"/>
              </a:rPr>
              <a:t>Periodic Table Element &amp; Structure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6/11/2013</a:t>
            </a:r>
          </a:p>
        </p:txBody>
      </p:sp>
      <p:pic>
        <p:nvPicPr>
          <p:cNvPr id="10242" name="Picture 24" descr="FanoIntegr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</p:spPr>
      </p:pic>
      <p:sp>
        <p:nvSpPr>
          <p:cNvPr id="34" name="AutoShape 3"/>
          <p:cNvSpPr/>
          <p:nvPr/>
        </p:nvSpPr>
        <p:spPr>
          <a:xfrm>
            <a:off x="6781800" y="1752600"/>
            <a:ext cx="2133600" cy="762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8790"/>
              <a:gd name="adj6" fmla="val -17336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Octonion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Fano</a:t>
            </a:r>
            <a:r>
              <a:rPr lang="en-US" b="1" dirty="0">
                <a:solidFill>
                  <a:schemeClr val="tx1"/>
                </a:solidFill>
              </a:rPr>
              <a:t> Plane, Cubic,  &amp; Multiplication Table</a:t>
            </a:r>
          </a:p>
        </p:txBody>
      </p:sp>
      <p:sp>
        <p:nvSpPr>
          <p:cNvPr id="12" name="Oval 4"/>
          <p:cNvSpPr/>
          <p:nvPr/>
        </p:nvSpPr>
        <p:spPr>
          <a:xfrm>
            <a:off x="2286000" y="76200"/>
            <a:ext cx="304800" cy="30480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5"/>
          <p:cNvSpPr/>
          <p:nvPr/>
        </p:nvSpPr>
        <p:spPr>
          <a:xfrm>
            <a:off x="2286000" y="914400"/>
            <a:ext cx="6858000" cy="685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6"/>
          <p:cNvSpPr/>
          <p:nvPr/>
        </p:nvSpPr>
        <p:spPr>
          <a:xfrm>
            <a:off x="2286000" y="1600200"/>
            <a:ext cx="152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/>
          <p:cNvSpPr/>
          <p:nvPr/>
        </p:nvSpPr>
        <p:spPr>
          <a:xfrm>
            <a:off x="3810000" y="1600200"/>
            <a:ext cx="53340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8"/>
          <p:cNvSpPr/>
          <p:nvPr/>
        </p:nvSpPr>
        <p:spPr>
          <a:xfrm>
            <a:off x="2286000" y="2743200"/>
            <a:ext cx="6858000" cy="411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9"/>
          <p:cNvSpPr/>
          <p:nvPr/>
        </p:nvSpPr>
        <p:spPr>
          <a:xfrm>
            <a:off x="2286000" y="457200"/>
            <a:ext cx="9144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50" name="Group 10"/>
          <p:cNvGrpSpPr>
            <a:grpSpLocks/>
          </p:cNvGrpSpPr>
          <p:nvPr/>
        </p:nvGrpSpPr>
        <p:grpSpPr bwMode="auto">
          <a:xfrm>
            <a:off x="2667000" y="0"/>
            <a:ext cx="6477000" cy="914400"/>
            <a:chOff x="2667000" y="0"/>
            <a:chExt cx="6477000" cy="914400"/>
          </a:xfrm>
        </p:grpSpPr>
        <p:sp>
          <p:nvSpPr>
            <p:cNvPr id="16" name="Rectangle 13"/>
            <p:cNvSpPr/>
            <p:nvPr/>
          </p:nvSpPr>
          <p:spPr>
            <a:xfrm>
              <a:off x="5410200" y="0"/>
              <a:ext cx="3733800" cy="914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2667000" y="0"/>
              <a:ext cx="2743200" cy="4572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15"/>
            <p:cNvSpPr/>
            <p:nvPr/>
          </p:nvSpPr>
          <p:spPr>
            <a:xfrm>
              <a:off x="5334000" y="0"/>
              <a:ext cx="1524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11"/>
          <p:cNvSpPr/>
          <p:nvPr/>
        </p:nvSpPr>
        <p:spPr>
          <a:xfrm>
            <a:off x="3200400" y="457200"/>
            <a:ext cx="2209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286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 err="1">
                <a:ea typeface="+mn-ea"/>
                <a:cs typeface="+mn-cs"/>
              </a:rPr>
              <a:t>Octonion</a:t>
            </a:r>
            <a:r>
              <a:rPr lang="en-US" sz="1800" b="1" dirty="0">
                <a:ea typeface="+mn-ea"/>
                <a:cs typeface="+mn-cs"/>
              </a:rPr>
              <a:t> </a:t>
            </a:r>
            <a:r>
              <a:rPr lang="en-US" sz="1800" b="1" dirty="0" err="1">
                <a:ea typeface="+mn-ea"/>
                <a:cs typeface="+mn-cs"/>
              </a:rPr>
              <a:t>Fano</a:t>
            </a:r>
            <a:r>
              <a:rPr lang="en-US" sz="1800" b="1" dirty="0">
                <a:ea typeface="+mn-ea"/>
                <a:cs typeface="+mn-cs"/>
              </a:rPr>
              <a:t> Plane, Cubic,  &amp; Multiplication Table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373</Words>
  <Application>Microsoft Office PowerPoint</Application>
  <PresentationFormat>On-screen Show (4:3)</PresentationFormat>
  <Paragraphs>112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E8 Integrated with Binary, Octonions, Particles, Wolfram’s New Kind of Science (NKS), and the Periodic Table of Elements </vt:lpstr>
      <vt:lpstr>E8 Number Indexed by Clifford/Pascal Order</vt:lpstr>
      <vt:lpstr>Particle Physics Identifiers</vt:lpstr>
      <vt:lpstr>Bitwise Quantum Particle Structure</vt:lpstr>
      <vt:lpstr>E8 Algebra  Root/Weight/Height</vt:lpstr>
      <vt:lpstr>Binary/E8/Physics  8 Dimensional Vertex Location</vt:lpstr>
      <vt:lpstr>Wolfram’s NKS Cellular Automata (CA)</vt:lpstr>
      <vt:lpstr>Periodic Table Element &amp; Structure</vt:lpstr>
      <vt:lpstr>Octonion Fano Plane, Cubic,  &amp; Multiplication Table</vt:lpstr>
      <vt:lpstr>E8, Binary and the Pascal Triangle</vt:lpstr>
      <vt:lpstr>E8 and the Lisi extended Standard Model (eSM) Particle  Assignments</vt:lpstr>
      <vt:lpstr>Bitwise Quantum Particle Assignments</vt:lpstr>
      <vt:lpstr>E8 Algebra Roots (+/- 120)</vt:lpstr>
      <vt:lpstr>E8 Roots to Chemical Elements  (- are “Anti-Elements”)</vt:lpstr>
      <vt:lpstr>Assignment of 256 to NKS CA</vt:lpstr>
      <vt:lpstr>Quantum Particle Symmetries of Octonions</vt:lpstr>
      <vt:lpstr>28 Octonion Fano Plane Triangles  28 Trott Quartic and Dual Curve Bitangents  Electron Orbital Probability Density Legendre Functions</vt:lpstr>
      <vt:lpstr>Quantum Particle Symmetries (pType and Gen)</vt:lpstr>
      <vt:lpstr>Quantum Particle Symmetries (Anti)</vt:lpstr>
      <vt:lpstr>Quantum Particle Symmetires (Color)</vt:lpstr>
      <vt:lpstr>Quantum Particle Symmetries (Spin)</vt:lpstr>
      <vt:lpstr>MyToE model Theoretical and Experimental Mass/ Lifetime</vt:lpstr>
      <vt:lpstr>Binary, E8 and Physics Coordinates</vt:lpstr>
      <vt:lpstr>E8 Lie Algebra Root/Weight/Height and the Hasse Diagram</vt:lpstr>
      <vt:lpstr>Chemical Element Quantum Numbers and the Stowe-Janet-Scerri Periodic Table with 3D Spherical Harmonic Electron Density Probability Contours</vt:lpstr>
      <vt:lpstr>Octonion Triads and the Fano Plane</vt:lpstr>
      <vt:lpstr>Fano Plane and Fano Cubic</vt:lpstr>
      <vt:lpstr>Fano Plane and Multiplication Table</vt:lpstr>
      <vt:lpstr>Assigning flattened triads to the Fano Plane Mnemonic</vt:lpstr>
      <vt:lpstr>Flattened Triad Procedure</vt:lpstr>
      <vt:lpstr>“Flipped” Fano Plane nodes give 2 to 1 cover of E8</vt:lpstr>
      <vt:lpstr>“Not Flipped” has the same Bitwise Quantum Particle assignment  </vt:lpstr>
      <vt:lpstr>Sign Mask Triad Element Reversal</vt:lpstr>
      <vt:lpstr>Sign Mask Triad Element Reversal</vt:lpstr>
      <vt:lpstr>E8 with Color-Shape-Size based on  Lisi Particle Assignments</vt:lpstr>
      <vt:lpstr>The Rhombic Tria- Contahedron, Zn-Mg-Ho QuasiCrystal Electron Diffractions         </vt:lpstr>
      <vt:lpstr>The H4 600 Cell, its dual the 120 Cell E8 folds to H4 at Golden Ratio Projection       </vt:lpstr>
      <vt:lpstr>2D Projections</vt:lpstr>
      <vt:lpstr>3D Projections</vt:lpstr>
      <vt:lpstr>4D Projections</vt:lpstr>
      <vt:lpstr>5D Projections</vt:lpstr>
      <vt:lpstr>6D Projections</vt:lpstr>
      <vt:lpstr>7D Projections</vt:lpstr>
      <vt:lpstr>8D Projections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E8 Integration</dc:title>
  <dc:subject>E8 Theory Of Everything</dc:subject>
  <dc:creator>TheoryOfEverything.org</dc:creator>
  <cp:lastModifiedBy>TheoryOfEverything</cp:lastModifiedBy>
  <cp:revision>129</cp:revision>
  <dcterms:created xsi:type="dcterms:W3CDTF">2013-06-08T20:20:43Z</dcterms:created>
  <dcterms:modified xsi:type="dcterms:W3CDTF">2013-11-16T19:09:39Z</dcterms:modified>
</cp:coreProperties>
</file>